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8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4C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28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666E4-D9DF-465C-B886-4162E6117F7A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F8C2B-24D8-4CEA-99B7-B116ECCEC1B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933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132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36E1-45D8-4B8B-ACB8-74004512AF5F}" type="slidenum">
              <a:rPr lang="es-CO" smtClean="0">
                <a:solidFill>
                  <a:prstClr val="black"/>
                </a:solidFill>
              </a:rPr>
              <a:pPr/>
              <a:t>10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8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356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36E1-45D8-4B8B-ACB8-74004512AF5F}" type="slidenum">
              <a:rPr lang="es-CO" smtClean="0">
                <a:solidFill>
                  <a:prstClr val="black"/>
                </a:solidFill>
              </a:rPr>
              <a:pPr/>
              <a:t>2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1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36E1-45D8-4B8B-ACB8-74004512AF5F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3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36E1-45D8-4B8B-ACB8-74004512AF5F}" type="slidenum">
              <a:rPr lang="es-CO" smtClean="0">
                <a:solidFill>
                  <a:prstClr val="black"/>
                </a:solidFill>
              </a:rPr>
              <a:pPr/>
              <a:t>4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81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36E1-45D8-4B8B-ACB8-74004512AF5F}" type="slidenum">
              <a:rPr lang="es-CO" smtClean="0">
                <a:solidFill>
                  <a:prstClr val="black"/>
                </a:solidFill>
              </a:rPr>
              <a:pPr/>
              <a:t>5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12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36E1-45D8-4B8B-ACB8-74004512AF5F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9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36E1-45D8-4B8B-ACB8-74004512AF5F}" type="slidenum">
              <a:rPr lang="es-CO" smtClean="0">
                <a:solidFill>
                  <a:prstClr val="black"/>
                </a:solidFill>
              </a:rPr>
              <a:pPr/>
              <a:t>7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5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36E1-45D8-4B8B-ACB8-74004512AF5F}" type="slidenum">
              <a:rPr lang="es-CO" smtClean="0">
                <a:solidFill>
                  <a:prstClr val="black"/>
                </a:solidFill>
              </a:rPr>
              <a:pPr/>
              <a:t>8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9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36E1-45D8-4B8B-ACB8-74004512AF5F}" type="slidenum">
              <a:rPr lang="es-CO" smtClean="0">
                <a:solidFill>
                  <a:prstClr val="black"/>
                </a:solidFill>
              </a:rPr>
              <a:pPr/>
              <a:t>9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9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74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722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377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parador 2">
  <p:cSld name="Separador 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0173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69"/>
          <p:cNvCxnSpPr/>
          <p:nvPr/>
        </p:nvCxnSpPr>
        <p:spPr>
          <a:xfrm rot="10800000">
            <a:off x="11534776" y="1"/>
            <a:ext cx="4554" cy="3734747"/>
          </a:xfrm>
          <a:prstGeom prst="straightConnector1">
            <a:avLst/>
          </a:prstGeom>
          <a:noFill/>
          <a:ln w="28575" cap="rnd" cmpd="sng">
            <a:solidFill>
              <a:schemeClr val="lt1"/>
            </a:solidFill>
            <a:prstDash val="dot"/>
            <a:miter lim="800000"/>
            <a:headEnd type="oval" w="med" len="med"/>
            <a:tailEnd type="oval" w="med" len="med"/>
          </a:ln>
        </p:spPr>
      </p:cxnSp>
      <p:sp>
        <p:nvSpPr>
          <p:cNvPr id="66" name="Google Shape;66;p169"/>
          <p:cNvSpPr txBox="1">
            <a:spLocks noGrp="1"/>
          </p:cNvSpPr>
          <p:nvPr>
            <p:ph type="body" idx="1"/>
          </p:nvPr>
        </p:nvSpPr>
        <p:spPr>
          <a:xfrm>
            <a:off x="7378816" y="3003202"/>
            <a:ext cx="3954277" cy="90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b="1" i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1662" y="3924354"/>
            <a:ext cx="421431" cy="421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6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056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292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3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598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6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841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359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130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E08F-69D3-4849-906C-3B313B8877A7}" type="datetimeFigureOut">
              <a:rPr lang="es-CO" smtClean="0"/>
              <a:t>6/06/2023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2DA9F-807D-4A0B-B86C-D8BF317316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927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87E7F6-D73F-4BEC-867F-25D3C036B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2844" y="3003202"/>
            <a:ext cx="7967042" cy="909671"/>
          </a:xfrm>
        </p:spPr>
        <p:txBody>
          <a:bodyPr/>
          <a:lstStyle/>
          <a:p>
            <a:r>
              <a:rPr lang="es-MX" dirty="0" smtClean="0">
                <a:latin typeface="FNB Sans Light" panose="02000000000000000000" pitchFamily="50" charset="0"/>
              </a:rPr>
              <a:t>RADICACIÓN NOVEDADES PAGINA WEB SANITAS</a:t>
            </a:r>
            <a:endParaRPr lang="es-CO" dirty="0">
              <a:latin typeface="FNB Sans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5"/>
          <p:cNvSpPr txBox="1">
            <a:spLocks/>
          </p:cNvSpPr>
          <p:nvPr/>
        </p:nvSpPr>
        <p:spPr>
          <a:xfrm>
            <a:off x="1107152" y="273269"/>
            <a:ext cx="5870556" cy="980397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425"/>
              </a:spcBef>
            </a:pPr>
            <a:r>
              <a:rPr lang="es-CO" sz="2800" b="1" spc="-5" dirty="0" smtClean="0">
                <a:solidFill>
                  <a:srgbClr val="5B9BD5">
                    <a:lumMod val="50000"/>
                  </a:srgbClr>
                </a:solidFill>
                <a:latin typeface="FNB Sans Regular" panose="02000000000000000000" pitchFamily="50" charset="0"/>
              </a:rPr>
              <a:t>RADICACIÓN NOVEDADES</a:t>
            </a:r>
            <a:endParaRPr lang="es-CO" sz="2800" b="1" spc="-5" dirty="0" smtClean="0">
              <a:solidFill>
                <a:srgbClr val="5B9BD5">
                  <a:lumMod val="50000"/>
                </a:srgbClr>
              </a:solidFill>
              <a:latin typeface="FNB Sans Regular" panose="02000000000000000000" pitchFamily="50" charset="0"/>
            </a:endParaRPr>
          </a:p>
          <a:p>
            <a:pPr marL="9525">
              <a:lnSpc>
                <a:spcPct val="100000"/>
              </a:lnSpc>
              <a:spcBef>
                <a:spcPts val="690"/>
              </a:spcBef>
            </a:pPr>
            <a:endParaRPr lang="es-CO" sz="1800" dirty="0">
              <a:solidFill>
                <a:prstClr val="black"/>
              </a:solidFill>
              <a:latin typeface="FNB Sans Regular" panose="02000000000000000000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1"/>
          <a:stretch/>
        </p:blipFill>
        <p:spPr>
          <a:xfrm>
            <a:off x="451302" y="375210"/>
            <a:ext cx="526161" cy="6066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98" y="888999"/>
            <a:ext cx="6118171" cy="431554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51302" y="5486401"/>
            <a:ext cx="10673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Después del tercer día hábil, podrás validar por la oficina virtual de empleadores, el vinculo con tu trabajador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3212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87E7F6-D73F-4BEC-867F-25D3C036B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9300" y="2533302"/>
            <a:ext cx="4864100" cy="2038697"/>
          </a:xfrm>
        </p:spPr>
        <p:txBody>
          <a:bodyPr/>
          <a:lstStyle/>
          <a:p>
            <a:pPr algn="ctr"/>
            <a:r>
              <a:rPr lang="es-MX" sz="6600" dirty="0" smtClean="0">
                <a:latin typeface="FNB Sans Light" panose="02000000000000000000" pitchFamily="50" charset="0"/>
              </a:rPr>
              <a:t>GRACIAS</a:t>
            </a:r>
            <a:endParaRPr lang="es-CO" sz="6600" dirty="0">
              <a:latin typeface="FNB Sans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5"/>
          <p:cNvSpPr txBox="1">
            <a:spLocks/>
          </p:cNvSpPr>
          <p:nvPr/>
        </p:nvSpPr>
        <p:spPr>
          <a:xfrm>
            <a:off x="1107152" y="273269"/>
            <a:ext cx="5870556" cy="980397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425"/>
              </a:spcBef>
            </a:pPr>
            <a:r>
              <a:rPr lang="es-CO" sz="2800" b="1" spc="-5" dirty="0" smtClean="0">
                <a:solidFill>
                  <a:srgbClr val="5B9BD5">
                    <a:lumMod val="50000"/>
                  </a:srgbClr>
                </a:solidFill>
                <a:latin typeface="FNB Sans Regular" panose="02000000000000000000" pitchFamily="50" charset="0"/>
              </a:rPr>
              <a:t>RADICACIÓN NOVEDADES</a:t>
            </a:r>
            <a:endParaRPr lang="es-CO" sz="2800" b="1" spc="-5" dirty="0" smtClean="0">
              <a:solidFill>
                <a:srgbClr val="5B9BD5">
                  <a:lumMod val="50000"/>
                </a:srgbClr>
              </a:solidFill>
              <a:latin typeface="FNB Sans Regular" panose="02000000000000000000" pitchFamily="50" charset="0"/>
            </a:endParaRPr>
          </a:p>
          <a:p>
            <a:pPr marL="9525">
              <a:lnSpc>
                <a:spcPct val="100000"/>
              </a:lnSpc>
              <a:spcBef>
                <a:spcPts val="690"/>
              </a:spcBef>
            </a:pPr>
            <a:endParaRPr lang="es-CO" sz="1800" dirty="0">
              <a:solidFill>
                <a:prstClr val="black"/>
              </a:solidFill>
              <a:latin typeface="FNB Sans Regular" panose="02000000000000000000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1"/>
          <a:stretch/>
        </p:blipFill>
        <p:spPr>
          <a:xfrm>
            <a:off x="451302" y="375210"/>
            <a:ext cx="526161" cy="6066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52" y="981823"/>
            <a:ext cx="10183110" cy="468237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492500" y="6111145"/>
            <a:ext cx="608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</a:rPr>
              <a:t>Ingrese a www.epssanitas.com</a:t>
            </a:r>
            <a:endParaRPr lang="es-C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5"/>
          <p:cNvSpPr txBox="1">
            <a:spLocks/>
          </p:cNvSpPr>
          <p:nvPr/>
        </p:nvSpPr>
        <p:spPr>
          <a:xfrm>
            <a:off x="1107152" y="273269"/>
            <a:ext cx="5870556" cy="980397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425"/>
              </a:spcBef>
            </a:pPr>
            <a:r>
              <a:rPr lang="es-CO" sz="2800" b="1" spc="-5" dirty="0" smtClean="0">
                <a:solidFill>
                  <a:srgbClr val="5B9BD5">
                    <a:lumMod val="50000"/>
                  </a:srgbClr>
                </a:solidFill>
                <a:latin typeface="FNB Sans Regular" panose="02000000000000000000" pitchFamily="50" charset="0"/>
              </a:rPr>
              <a:t>RADICACIÓN NOVEDADES</a:t>
            </a:r>
            <a:endParaRPr lang="es-CO" sz="2800" b="1" spc="-5" dirty="0" smtClean="0">
              <a:solidFill>
                <a:srgbClr val="5B9BD5">
                  <a:lumMod val="50000"/>
                </a:srgbClr>
              </a:solidFill>
              <a:latin typeface="FNB Sans Regular" panose="02000000000000000000" pitchFamily="50" charset="0"/>
            </a:endParaRPr>
          </a:p>
          <a:p>
            <a:pPr marL="9525">
              <a:lnSpc>
                <a:spcPct val="100000"/>
              </a:lnSpc>
              <a:spcBef>
                <a:spcPts val="690"/>
              </a:spcBef>
            </a:pPr>
            <a:endParaRPr lang="es-CO" sz="1800" dirty="0">
              <a:solidFill>
                <a:prstClr val="black"/>
              </a:solidFill>
              <a:latin typeface="FNB Sans Regular" panose="02000000000000000000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1"/>
          <a:stretch/>
        </p:blipFill>
        <p:spPr>
          <a:xfrm>
            <a:off x="451302" y="375210"/>
            <a:ext cx="526161" cy="6066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82" y="1253666"/>
            <a:ext cx="10595311" cy="43724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79637" y="6083277"/>
            <a:ext cx="1046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FF0000"/>
                </a:solidFill>
              </a:rPr>
              <a:t>En la opción “EMPLEADORES” de </a:t>
            </a:r>
            <a:r>
              <a:rPr lang="es-MX" sz="2800" b="1" dirty="0" err="1" smtClean="0">
                <a:solidFill>
                  <a:srgbClr val="FF0000"/>
                </a:solidFill>
              </a:rPr>
              <a:t>click</a:t>
            </a:r>
            <a:r>
              <a:rPr lang="es-MX" sz="2800" b="1" dirty="0" smtClean="0">
                <a:solidFill>
                  <a:srgbClr val="FF0000"/>
                </a:solidFill>
              </a:rPr>
              <a:t> en “Novedades a la afiliación”</a:t>
            </a:r>
            <a:endParaRPr lang="es-CO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5"/>
          <p:cNvSpPr txBox="1">
            <a:spLocks/>
          </p:cNvSpPr>
          <p:nvPr/>
        </p:nvSpPr>
        <p:spPr>
          <a:xfrm>
            <a:off x="1107152" y="273269"/>
            <a:ext cx="5870556" cy="980397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425"/>
              </a:spcBef>
            </a:pPr>
            <a:r>
              <a:rPr lang="es-CO" sz="2800" b="1" spc="-5" dirty="0" smtClean="0">
                <a:solidFill>
                  <a:srgbClr val="5B9BD5">
                    <a:lumMod val="50000"/>
                  </a:srgbClr>
                </a:solidFill>
                <a:latin typeface="FNB Sans Regular" panose="02000000000000000000" pitchFamily="50" charset="0"/>
              </a:rPr>
              <a:t>RADICACIÓN NOVEDADES</a:t>
            </a:r>
            <a:endParaRPr lang="es-CO" sz="2800" b="1" spc="-5" dirty="0" smtClean="0">
              <a:solidFill>
                <a:srgbClr val="5B9BD5">
                  <a:lumMod val="50000"/>
                </a:srgbClr>
              </a:solidFill>
              <a:latin typeface="FNB Sans Regular" panose="02000000000000000000" pitchFamily="50" charset="0"/>
            </a:endParaRPr>
          </a:p>
          <a:p>
            <a:pPr marL="9525">
              <a:lnSpc>
                <a:spcPct val="100000"/>
              </a:lnSpc>
              <a:spcBef>
                <a:spcPts val="690"/>
              </a:spcBef>
            </a:pPr>
            <a:endParaRPr lang="es-CO" sz="1800" dirty="0">
              <a:solidFill>
                <a:prstClr val="black"/>
              </a:solidFill>
              <a:latin typeface="FNB Sans Regular" panose="02000000000000000000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1"/>
          <a:stretch/>
        </p:blipFill>
        <p:spPr>
          <a:xfrm>
            <a:off x="451302" y="375210"/>
            <a:ext cx="526161" cy="6066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52" y="1518389"/>
            <a:ext cx="10214641" cy="40315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47700" y="5981701"/>
            <a:ext cx="10596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Diligencie los campos requeridos y escoja la opción “CAMBIO DE EMPLEADOR”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15" y="2484194"/>
            <a:ext cx="1694986" cy="11503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3338" y="4461006"/>
            <a:ext cx="1998662" cy="13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5"/>
          <p:cNvSpPr txBox="1">
            <a:spLocks/>
          </p:cNvSpPr>
          <p:nvPr/>
        </p:nvSpPr>
        <p:spPr>
          <a:xfrm>
            <a:off x="1107152" y="273269"/>
            <a:ext cx="5870556" cy="980397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425"/>
              </a:spcBef>
            </a:pPr>
            <a:r>
              <a:rPr lang="es-CO" sz="2800" b="1" spc="-5" dirty="0" smtClean="0">
                <a:solidFill>
                  <a:srgbClr val="5B9BD5">
                    <a:lumMod val="50000"/>
                  </a:srgbClr>
                </a:solidFill>
                <a:latin typeface="FNB Sans Regular" panose="02000000000000000000" pitchFamily="50" charset="0"/>
              </a:rPr>
              <a:t>RADICACIÓN NOVEDADES</a:t>
            </a:r>
            <a:endParaRPr lang="es-CO" sz="2800" b="1" spc="-5" dirty="0" smtClean="0">
              <a:solidFill>
                <a:srgbClr val="5B9BD5">
                  <a:lumMod val="50000"/>
                </a:srgbClr>
              </a:solidFill>
              <a:latin typeface="FNB Sans Regular" panose="02000000000000000000" pitchFamily="50" charset="0"/>
            </a:endParaRPr>
          </a:p>
          <a:p>
            <a:pPr marL="9525">
              <a:lnSpc>
                <a:spcPct val="100000"/>
              </a:lnSpc>
              <a:spcBef>
                <a:spcPts val="690"/>
              </a:spcBef>
            </a:pPr>
            <a:endParaRPr lang="es-CO" sz="1800" dirty="0">
              <a:solidFill>
                <a:prstClr val="black"/>
              </a:solidFill>
              <a:latin typeface="FNB Sans Regular" panose="02000000000000000000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1"/>
          <a:stretch/>
        </p:blipFill>
        <p:spPr>
          <a:xfrm>
            <a:off x="451302" y="375210"/>
            <a:ext cx="526161" cy="6066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1" y="1253666"/>
            <a:ext cx="11210864" cy="419463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07152" y="5720144"/>
            <a:ext cx="1059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Descargue el formulario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2273" y="4025866"/>
            <a:ext cx="2055812" cy="15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5"/>
          <p:cNvSpPr txBox="1">
            <a:spLocks/>
          </p:cNvSpPr>
          <p:nvPr/>
        </p:nvSpPr>
        <p:spPr>
          <a:xfrm>
            <a:off x="1107152" y="273269"/>
            <a:ext cx="5870556" cy="980397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425"/>
              </a:spcBef>
            </a:pPr>
            <a:r>
              <a:rPr lang="es-CO" sz="2800" b="1" spc="-5" dirty="0" smtClean="0">
                <a:solidFill>
                  <a:srgbClr val="5B9BD5">
                    <a:lumMod val="50000"/>
                  </a:srgbClr>
                </a:solidFill>
                <a:latin typeface="FNB Sans Regular" panose="02000000000000000000" pitchFamily="50" charset="0"/>
              </a:rPr>
              <a:t>RADICACIÓN NOVEDADES</a:t>
            </a:r>
            <a:endParaRPr lang="es-CO" sz="2800" b="1" spc="-5" dirty="0" smtClean="0">
              <a:solidFill>
                <a:srgbClr val="5B9BD5">
                  <a:lumMod val="50000"/>
                </a:srgbClr>
              </a:solidFill>
              <a:latin typeface="FNB Sans Regular" panose="02000000000000000000" pitchFamily="50" charset="0"/>
            </a:endParaRPr>
          </a:p>
          <a:p>
            <a:pPr marL="9525">
              <a:lnSpc>
                <a:spcPct val="100000"/>
              </a:lnSpc>
              <a:spcBef>
                <a:spcPts val="690"/>
              </a:spcBef>
            </a:pPr>
            <a:endParaRPr lang="es-CO" sz="1800" dirty="0">
              <a:solidFill>
                <a:prstClr val="black"/>
              </a:solidFill>
              <a:latin typeface="FNB Sans Regular" panose="02000000000000000000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1"/>
          <a:stretch/>
        </p:blipFill>
        <p:spPr>
          <a:xfrm>
            <a:off x="451302" y="375210"/>
            <a:ext cx="526161" cy="6066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315" y="1253667"/>
            <a:ext cx="6268598" cy="423273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1302" y="5486401"/>
            <a:ext cx="10673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I</a:t>
            </a:r>
            <a:r>
              <a:rPr lang="es-MX" sz="2800" b="1" dirty="0" smtClean="0">
                <a:solidFill>
                  <a:srgbClr val="FF0000"/>
                </a:solidFill>
              </a:rPr>
              <a:t>mprímelo</a:t>
            </a:r>
            <a:r>
              <a:rPr lang="es-MX" sz="2800" b="1" dirty="0">
                <a:solidFill>
                  <a:srgbClr val="FF0000"/>
                </a:solidFill>
              </a:rPr>
              <a:t>, diligéncialo, fírmalo, nómbralo </a:t>
            </a:r>
            <a:r>
              <a:rPr lang="es-MX" sz="2800" b="1" dirty="0" smtClean="0">
                <a:solidFill>
                  <a:srgbClr val="FF0000"/>
                </a:solidFill>
              </a:rPr>
              <a:t>el archivo con </a:t>
            </a:r>
            <a:r>
              <a:rPr lang="es-MX" sz="2800" b="1" dirty="0">
                <a:solidFill>
                  <a:srgbClr val="FF0000"/>
                </a:solidFill>
              </a:rPr>
              <a:t>el No de documento del </a:t>
            </a:r>
            <a:r>
              <a:rPr lang="es-MX" sz="2800" b="1" dirty="0" smtClean="0">
                <a:solidFill>
                  <a:srgbClr val="FF0000"/>
                </a:solidFill>
              </a:rPr>
              <a:t>afiliado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6789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5"/>
          <p:cNvSpPr txBox="1">
            <a:spLocks/>
          </p:cNvSpPr>
          <p:nvPr/>
        </p:nvSpPr>
        <p:spPr>
          <a:xfrm>
            <a:off x="1107152" y="273269"/>
            <a:ext cx="5870556" cy="980397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425"/>
              </a:spcBef>
            </a:pPr>
            <a:r>
              <a:rPr lang="es-CO" sz="2800" b="1" spc="-5" dirty="0" smtClean="0">
                <a:solidFill>
                  <a:srgbClr val="5B9BD5">
                    <a:lumMod val="50000"/>
                  </a:srgbClr>
                </a:solidFill>
                <a:latin typeface="FNB Sans Regular" panose="02000000000000000000" pitchFamily="50" charset="0"/>
              </a:rPr>
              <a:t>RADICACIÓN NOVEDADES</a:t>
            </a:r>
            <a:endParaRPr lang="es-CO" sz="2800" b="1" spc="-5" dirty="0" smtClean="0">
              <a:solidFill>
                <a:srgbClr val="5B9BD5">
                  <a:lumMod val="50000"/>
                </a:srgbClr>
              </a:solidFill>
              <a:latin typeface="FNB Sans Regular" panose="02000000000000000000" pitchFamily="50" charset="0"/>
            </a:endParaRPr>
          </a:p>
          <a:p>
            <a:pPr marL="9525">
              <a:lnSpc>
                <a:spcPct val="100000"/>
              </a:lnSpc>
              <a:spcBef>
                <a:spcPts val="690"/>
              </a:spcBef>
            </a:pPr>
            <a:endParaRPr lang="es-CO" sz="1800" dirty="0">
              <a:solidFill>
                <a:prstClr val="black"/>
              </a:solidFill>
              <a:latin typeface="FNB Sans Regular" panose="02000000000000000000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1"/>
          <a:stretch/>
        </p:blipFill>
        <p:spPr>
          <a:xfrm>
            <a:off x="451302" y="375210"/>
            <a:ext cx="526161" cy="6066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3" y="1467292"/>
            <a:ext cx="10246283" cy="418420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471214" y="5952303"/>
            <a:ext cx="28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A</a:t>
            </a:r>
            <a:r>
              <a:rPr lang="es-MX" sz="2800" b="1" dirty="0" smtClean="0">
                <a:solidFill>
                  <a:srgbClr val="FF0000"/>
                </a:solidFill>
              </a:rPr>
              <a:t>djunta </a:t>
            </a:r>
            <a:r>
              <a:rPr lang="es-MX" sz="2800" b="1" dirty="0">
                <a:solidFill>
                  <a:srgbClr val="FF0000"/>
                </a:solidFill>
              </a:rPr>
              <a:t>la </a:t>
            </a:r>
            <a:r>
              <a:rPr lang="es-MX" sz="2800" b="1" dirty="0" smtClean="0">
                <a:solidFill>
                  <a:srgbClr val="FF0000"/>
                </a:solidFill>
              </a:rPr>
              <a:t>imagen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1256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5"/>
          <p:cNvSpPr txBox="1">
            <a:spLocks/>
          </p:cNvSpPr>
          <p:nvPr/>
        </p:nvSpPr>
        <p:spPr>
          <a:xfrm>
            <a:off x="1107152" y="273269"/>
            <a:ext cx="5870556" cy="980397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425"/>
              </a:spcBef>
            </a:pPr>
            <a:r>
              <a:rPr lang="es-CO" sz="2800" b="1" spc="-5" dirty="0" smtClean="0">
                <a:solidFill>
                  <a:srgbClr val="5B9BD5">
                    <a:lumMod val="50000"/>
                  </a:srgbClr>
                </a:solidFill>
                <a:latin typeface="FNB Sans Regular" panose="02000000000000000000" pitchFamily="50" charset="0"/>
              </a:rPr>
              <a:t>RADICACIÓN NOVEDADES</a:t>
            </a:r>
            <a:endParaRPr lang="es-CO" sz="2800" b="1" spc="-5" dirty="0" smtClean="0">
              <a:solidFill>
                <a:srgbClr val="5B9BD5">
                  <a:lumMod val="50000"/>
                </a:srgbClr>
              </a:solidFill>
              <a:latin typeface="FNB Sans Regular" panose="02000000000000000000" pitchFamily="50" charset="0"/>
            </a:endParaRPr>
          </a:p>
          <a:p>
            <a:pPr marL="9525">
              <a:lnSpc>
                <a:spcPct val="100000"/>
              </a:lnSpc>
              <a:spcBef>
                <a:spcPts val="690"/>
              </a:spcBef>
            </a:pPr>
            <a:endParaRPr lang="es-CO" sz="1800" dirty="0">
              <a:solidFill>
                <a:prstClr val="black"/>
              </a:solidFill>
              <a:latin typeface="FNB Sans Regular" panose="02000000000000000000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1"/>
          <a:stretch/>
        </p:blipFill>
        <p:spPr>
          <a:xfrm>
            <a:off x="451302" y="375210"/>
            <a:ext cx="526161" cy="6066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52" y="1871329"/>
            <a:ext cx="9966137" cy="372937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180948" y="6033697"/>
            <a:ext cx="1344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 </a:t>
            </a:r>
            <a:r>
              <a:rPr lang="es-MX" sz="2800" b="1" dirty="0" err="1">
                <a:solidFill>
                  <a:srgbClr val="FF0000"/>
                </a:solidFill>
              </a:rPr>
              <a:t>E</a:t>
            </a:r>
            <a:r>
              <a:rPr lang="es-MX" sz="2800" b="1" dirty="0" err="1" smtClean="0">
                <a:solidFill>
                  <a:srgbClr val="FF0000"/>
                </a:solidFill>
              </a:rPr>
              <a:t>nvialo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69404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5"/>
          <p:cNvSpPr txBox="1">
            <a:spLocks/>
          </p:cNvSpPr>
          <p:nvPr/>
        </p:nvSpPr>
        <p:spPr>
          <a:xfrm>
            <a:off x="1107152" y="273269"/>
            <a:ext cx="5870556" cy="980397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425"/>
              </a:spcBef>
            </a:pPr>
            <a:r>
              <a:rPr lang="es-CO" sz="2800" b="1" spc="-5" dirty="0" smtClean="0">
                <a:solidFill>
                  <a:srgbClr val="5B9BD5">
                    <a:lumMod val="50000"/>
                  </a:srgbClr>
                </a:solidFill>
                <a:latin typeface="FNB Sans Regular" panose="02000000000000000000" pitchFamily="50" charset="0"/>
              </a:rPr>
              <a:t>RADICACIÓN NOVEDADES</a:t>
            </a:r>
            <a:endParaRPr lang="es-CO" sz="2800" b="1" spc="-5" dirty="0" smtClean="0">
              <a:solidFill>
                <a:srgbClr val="5B9BD5">
                  <a:lumMod val="50000"/>
                </a:srgbClr>
              </a:solidFill>
              <a:latin typeface="FNB Sans Regular" panose="02000000000000000000" pitchFamily="50" charset="0"/>
            </a:endParaRPr>
          </a:p>
          <a:p>
            <a:pPr marL="9525">
              <a:lnSpc>
                <a:spcPct val="100000"/>
              </a:lnSpc>
              <a:spcBef>
                <a:spcPts val="690"/>
              </a:spcBef>
            </a:pPr>
            <a:endParaRPr lang="es-CO" sz="1800" dirty="0">
              <a:solidFill>
                <a:prstClr val="black"/>
              </a:solidFill>
              <a:latin typeface="FNB Sans Regular" panose="02000000000000000000" pitchFamily="50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1"/>
          <a:stretch/>
        </p:blipFill>
        <p:spPr>
          <a:xfrm>
            <a:off x="451302" y="375210"/>
            <a:ext cx="526161" cy="60661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67589" y="5717310"/>
            <a:ext cx="989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 </a:t>
            </a:r>
            <a:r>
              <a:rPr lang="es-MX" sz="2800" b="1" dirty="0" smtClean="0">
                <a:solidFill>
                  <a:srgbClr val="FF0000"/>
                </a:solidFill>
              </a:rPr>
              <a:t>Guarda el No de radicado para seguimiento y a tu correo electrónico, recibirás la respuesta en 3 días hábiles. </a:t>
            </a:r>
            <a:endParaRPr lang="es-CO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427" y="1253666"/>
            <a:ext cx="4693373" cy="315554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267589" y="4586206"/>
            <a:ext cx="9891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 </a:t>
            </a:r>
            <a:r>
              <a:rPr lang="es-MX" sz="2800" b="1" dirty="0" smtClean="0">
                <a:solidFill>
                  <a:srgbClr val="0070C0"/>
                </a:solidFill>
              </a:rPr>
              <a:t>El formulario que diligenciaste, te sirve para adjuntar a la carpeta del afiliado, como soporte en caso de auditoria</a:t>
            </a:r>
            <a:endParaRPr lang="es-C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152</Words>
  <Application>Microsoft Office PowerPoint</Application>
  <PresentationFormat>Panorámica</PresentationFormat>
  <Paragraphs>30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FNB Sans Light</vt:lpstr>
      <vt:lpstr>FNB Sans Regular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angemrodriguez</dc:creator>
  <cp:lastModifiedBy>nearomero</cp:lastModifiedBy>
  <cp:revision>76</cp:revision>
  <dcterms:created xsi:type="dcterms:W3CDTF">2023-03-23T19:52:58Z</dcterms:created>
  <dcterms:modified xsi:type="dcterms:W3CDTF">2023-06-06T18:39:57Z</dcterms:modified>
</cp:coreProperties>
</file>